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77" r:id="rId5"/>
    <p:sldId id="278" r:id="rId6"/>
    <p:sldId id="279" r:id="rId7"/>
    <p:sldId id="280" r:id="rId8"/>
    <p:sldId id="281" r:id="rId9"/>
    <p:sldId id="282" r:id="rId10"/>
    <p:sldId id="283" r:id="rId11"/>
    <p:sldId id="284" r:id="rId12"/>
    <p:sldId id="285" r:id="rId13"/>
    <p:sldId id="288" r:id="rId14"/>
    <p:sldId id="286" r:id="rId15"/>
    <p:sldId id="289" r:id="rId16"/>
    <p:sldId id="287" r:id="rId17"/>
    <p:sldId id="290" r:id="rId18"/>
    <p:sldId id="291" r:id="rId19"/>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91768" autoAdjust="0"/>
  </p:normalViewPr>
  <p:slideViewPr>
    <p:cSldViewPr snapToGrid="0" snapToObjects="1" showGuides="1">
      <p:cViewPr varScale="1">
        <p:scale>
          <a:sx n="48" d="100"/>
          <a:sy n="48" d="100"/>
        </p:scale>
        <p:origin x="11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8/2/18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8/2/18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8/2/18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1.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2.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3.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5.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6.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9.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87350" y="3438518"/>
            <a:ext cx="3079531" cy="1384995"/>
          </a:xfrm>
          <a:prstGeom prst="rect">
            <a:avLst/>
          </a:prstGeom>
        </p:spPr>
        <p:txBody>
          <a:bodyPr wrap="square">
            <a:spAutoFit/>
          </a:bodyPr>
          <a:lstStyle/>
          <a:p>
            <a:r>
              <a:rPr lang="es-ES_tradnl" sz="2800" b="1" dirty="0" smtClean="0">
                <a:solidFill>
                  <a:srgbClr val="0A253E"/>
                </a:solidFill>
                <a:latin typeface="Candara"/>
                <a:cs typeface="Candara"/>
              </a:rPr>
              <a:t>Sentencias y funciones integradas PL/SQL</a:t>
            </a:r>
            <a:endParaRPr lang="es-ES_tradnl" sz="2800" b="1" dirty="0">
              <a:solidFill>
                <a:srgbClr val="0A253E"/>
              </a:solidFill>
              <a:latin typeface="Candara"/>
              <a:cs typeface="Candara"/>
            </a:endParaRPr>
          </a:p>
        </p:txBody>
      </p:sp>
      <p:sp>
        <p:nvSpPr>
          <p:cNvPr id="9" name="Rectángulo 8"/>
          <p:cNvSpPr/>
          <p:nvPr/>
        </p:nvSpPr>
        <p:spPr>
          <a:xfrm>
            <a:off x="1890242" y="6247195"/>
            <a:ext cx="1441490" cy="369332"/>
          </a:xfrm>
          <a:prstGeom prst="rect">
            <a:avLst/>
          </a:prstGeom>
        </p:spPr>
        <p:txBody>
          <a:bodyPr wrap="square">
            <a:spAutoFit/>
          </a:bodyPr>
          <a:lstStyle/>
          <a:p>
            <a:r>
              <a:rPr lang="es-ES_tradnl" smtClean="0">
                <a:solidFill>
                  <a:schemeClr val="bg1">
                    <a:lumMod val="50000"/>
                  </a:schemeClr>
                </a:solidFill>
                <a:latin typeface="Candara"/>
                <a:cs typeface="Candara"/>
              </a:rPr>
              <a:t>Marzo, 2018</a:t>
            </a:r>
            <a:endParaRPr lang="es-ES_tradnl" dirty="0">
              <a:solidFill>
                <a:schemeClr val="bg1">
                  <a:lumMod val="50000"/>
                </a:schemeClr>
              </a:solidFill>
              <a:latin typeface="Candara"/>
              <a:cs typeface="Candara"/>
            </a:endParaRPr>
          </a:p>
        </p:txBody>
      </p:sp>
      <p:sp>
        <p:nvSpPr>
          <p:cNvPr id="5" name="Rectángulo 4"/>
          <p:cNvSpPr/>
          <p:nvPr/>
        </p:nvSpPr>
        <p:spPr>
          <a:xfrm>
            <a:off x="419117" y="5877863"/>
            <a:ext cx="4383741" cy="369332"/>
          </a:xfrm>
          <a:prstGeom prst="rect">
            <a:avLst/>
          </a:prstGeom>
        </p:spPr>
        <p:txBody>
          <a:bodyPr wrap="square">
            <a:spAutoFit/>
          </a:bodyPr>
          <a:lstStyle/>
          <a:p>
            <a:r>
              <a:rPr lang="es-ES_tradnl" b="1" dirty="0" smtClean="0">
                <a:solidFill>
                  <a:srgbClr val="0A253E"/>
                </a:solidFill>
                <a:latin typeface="Candara"/>
                <a:cs typeface="Candara"/>
              </a:rPr>
              <a:t>PBY3101: </a:t>
            </a:r>
            <a:r>
              <a:rPr lang="es-ES_tradnl" b="1" dirty="0" err="1" smtClean="0">
                <a:solidFill>
                  <a:srgbClr val="0A253E"/>
                </a:solidFill>
                <a:latin typeface="Candara"/>
                <a:cs typeface="Candara"/>
              </a:rPr>
              <a:t>Programaci</a:t>
            </a:r>
            <a:r>
              <a:rPr lang="es-ES" b="1" dirty="0" err="1" smtClean="0">
                <a:solidFill>
                  <a:srgbClr val="0A253E"/>
                </a:solidFill>
                <a:latin typeface="Candara"/>
                <a:cs typeface="Candara"/>
              </a:rPr>
              <a:t>ón</a:t>
            </a:r>
            <a:r>
              <a:rPr lang="es-ES" b="1" dirty="0" smtClean="0">
                <a:solidFill>
                  <a:srgbClr val="0A253E"/>
                </a:solidFill>
                <a:latin typeface="Candara"/>
                <a:cs typeface="Candara"/>
              </a:rPr>
              <a:t> de Base de Datos</a:t>
            </a:r>
            <a:endParaRPr lang="es-ES_tradnl" b="1" dirty="0">
              <a:solidFill>
                <a:srgbClr val="0A253E"/>
              </a:solidFill>
              <a:latin typeface="Candara"/>
              <a:cs typeface="Candar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1219199"/>
            <a:ext cx="8001000" cy="1244601"/>
          </a:xfrm>
        </p:spPr>
        <p:txBody>
          <a:bodyPr>
            <a:normAutofit lnSpcReduction="10000"/>
          </a:bodyPr>
          <a:lstStyle/>
          <a:p>
            <a:pPr marL="0" indent="0" algn="just">
              <a:buNone/>
            </a:pPr>
            <a:r>
              <a:rPr lang="es-MX" sz="2400" b="1" dirty="0">
                <a:solidFill>
                  <a:schemeClr val="tx2">
                    <a:lumMod val="75000"/>
                  </a:schemeClr>
                </a:solidFill>
              </a:rPr>
              <a:t>Sentencia SELECT en PL/SQL</a:t>
            </a:r>
            <a:endParaRPr lang="es-ES_tradnl" sz="2400" dirty="0">
              <a:solidFill>
                <a:schemeClr val="tx2">
                  <a:lumMod val="75000"/>
                </a:schemeClr>
              </a:solidFill>
            </a:endParaRPr>
          </a:p>
          <a:p>
            <a:pPr marL="0" indent="0" algn="just">
              <a:buNone/>
            </a:pPr>
            <a:r>
              <a:rPr lang="es-CL" sz="2400" dirty="0" smtClean="0">
                <a:solidFill>
                  <a:schemeClr val="tx2">
                    <a:lumMod val="50000"/>
                  </a:schemeClr>
                </a:solidFill>
              </a:rPr>
              <a:t>Se </a:t>
            </a:r>
            <a:r>
              <a:rPr lang="es-CL" sz="2400" dirty="0">
                <a:solidFill>
                  <a:schemeClr val="tx2">
                    <a:lumMod val="50000"/>
                  </a:schemeClr>
                </a:solidFill>
              </a:rPr>
              <a:t>debe utilizar la sentencia SELECT para recuperar datos de la base de datos</a:t>
            </a:r>
            <a:r>
              <a:rPr lang="es-CL" sz="2400" dirty="0" smtClean="0">
                <a:solidFill>
                  <a:schemeClr val="tx2">
                    <a:lumMod val="50000"/>
                  </a:schemeClr>
                </a:solidFill>
              </a:rPr>
              <a:t>.</a:t>
            </a:r>
            <a:endParaRPr lang="es-ES_tradnl" sz="2400" dirty="0">
              <a:solidFill>
                <a:schemeClr val="tx2">
                  <a:lumMod val="50000"/>
                </a:schemeClr>
              </a:solidFill>
            </a:endParaRPr>
          </a:p>
        </p:txBody>
      </p:sp>
      <p:sp>
        <p:nvSpPr>
          <p:cNvPr id="3" name="Rectangle 2"/>
          <p:cNvSpPr>
            <a:spLocks noChangeArrowheads="1"/>
          </p:cNvSpPr>
          <p:nvPr/>
        </p:nvSpPr>
        <p:spPr bwMode="auto">
          <a:xfrm>
            <a:off x="1142999" y="2463800"/>
            <a:ext cx="40558065" cy="4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22218045"/>
              </p:ext>
            </p:extLst>
          </p:nvPr>
        </p:nvGraphicFramePr>
        <p:xfrm>
          <a:off x="1143000" y="2463800"/>
          <a:ext cx="6985000" cy="2872863"/>
        </p:xfrm>
        <a:graphic>
          <a:graphicData uri="http://schemas.openxmlformats.org/presentationml/2006/ole">
            <mc:AlternateContent xmlns:mc="http://schemas.openxmlformats.org/markup-compatibility/2006">
              <mc:Choice xmlns:v="urn:schemas-microsoft-com:vml" Requires="v">
                <p:oleObj spid="_x0000_s7177" r:id="rId3" imgW="5544324" imgH="2343477" progId="PBrush">
                  <p:embed/>
                </p:oleObj>
              </mc:Choice>
              <mc:Fallback>
                <p:oleObj r:id="rId3" imgW="5544324" imgH="234347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463800"/>
                        <a:ext cx="6985000" cy="2872863"/>
                      </a:xfrm>
                      <a:prstGeom prst="rect">
                        <a:avLst/>
                      </a:prstGeom>
                      <a:noFill/>
                    </p:spPr>
                  </p:pic>
                </p:oleObj>
              </mc:Fallback>
            </mc:AlternateContent>
          </a:graphicData>
        </a:graphic>
      </p:graphicFrame>
      <p:sp>
        <p:nvSpPr>
          <p:cNvPr id="5" name="CuadroTexto 4"/>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9699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60400" y="1397000"/>
            <a:ext cx="7975600" cy="4191000"/>
          </a:xfrm>
        </p:spPr>
        <p:txBody>
          <a:bodyPr>
            <a:normAutofit fontScale="85000" lnSpcReduction="10000"/>
          </a:bodyPr>
          <a:lstStyle/>
          <a:p>
            <a:pPr marL="0" indent="0" algn="just">
              <a:buNone/>
            </a:pPr>
            <a:r>
              <a:rPr lang="es-CL" sz="2800" dirty="0">
                <a:solidFill>
                  <a:schemeClr val="tx2">
                    <a:lumMod val="75000"/>
                  </a:schemeClr>
                </a:solidFill>
              </a:rPr>
              <a:t>En la Sintaxis:</a:t>
            </a:r>
            <a:endParaRPr lang="es-ES_tradnl" sz="2800" dirty="0">
              <a:solidFill>
                <a:schemeClr val="tx2">
                  <a:lumMod val="75000"/>
                </a:schemeClr>
              </a:solidFill>
            </a:endParaRPr>
          </a:p>
          <a:p>
            <a:pPr lvl="0" algn="just"/>
            <a:r>
              <a:rPr lang="es-CL" sz="2800" i="1" dirty="0">
                <a:solidFill>
                  <a:schemeClr val="tx2">
                    <a:lumMod val="75000"/>
                  </a:schemeClr>
                </a:solidFill>
              </a:rPr>
              <a:t> l</a:t>
            </a:r>
            <a:r>
              <a:rPr lang="es-MX" sz="2800" i="1" dirty="0">
                <a:solidFill>
                  <a:schemeClr val="tx2">
                    <a:lumMod val="75000"/>
                  </a:schemeClr>
                </a:solidFill>
              </a:rPr>
              <a:t>ista_seleccionar</a:t>
            </a:r>
            <a:r>
              <a:rPr lang="es-MX" sz="2800" dirty="0">
                <a:solidFill>
                  <a:schemeClr val="tx2">
                    <a:lumMod val="75000"/>
                  </a:schemeClr>
                </a:solidFill>
              </a:rPr>
              <a:t>:  lista de a lo menos una columna y puede incluir expresiones SQL, funciones de columnas o funciones de grupo.</a:t>
            </a:r>
            <a:endParaRPr lang="es-ES_tradnl" sz="2800" dirty="0">
              <a:solidFill>
                <a:schemeClr val="tx2">
                  <a:lumMod val="75000"/>
                </a:schemeClr>
              </a:solidFill>
            </a:endParaRPr>
          </a:p>
          <a:p>
            <a:pPr lvl="0" algn="just"/>
            <a:r>
              <a:rPr lang="es-ES" sz="2800" dirty="0">
                <a:solidFill>
                  <a:schemeClr val="tx2">
                    <a:lumMod val="75000"/>
                  </a:schemeClr>
                </a:solidFill>
              </a:rPr>
              <a:t> </a:t>
            </a:r>
            <a:r>
              <a:rPr lang="es-MX" sz="2800" i="1" dirty="0">
                <a:solidFill>
                  <a:schemeClr val="tx2">
                    <a:lumMod val="75000"/>
                  </a:schemeClr>
                </a:solidFill>
              </a:rPr>
              <a:t>nombre_variable</a:t>
            </a:r>
            <a:r>
              <a:rPr lang="es-MX" sz="2800" dirty="0">
                <a:solidFill>
                  <a:schemeClr val="tx2">
                    <a:lumMod val="75000"/>
                  </a:schemeClr>
                </a:solidFill>
              </a:rPr>
              <a:t>: variable escalar que almacenará el valor recuperado.</a:t>
            </a:r>
            <a:endParaRPr lang="es-ES_tradnl" sz="2800" dirty="0">
              <a:solidFill>
                <a:schemeClr val="tx2">
                  <a:lumMod val="75000"/>
                </a:schemeClr>
              </a:solidFill>
            </a:endParaRPr>
          </a:p>
          <a:p>
            <a:pPr lvl="0" algn="just"/>
            <a:r>
              <a:rPr lang="es-ES" sz="2800" dirty="0">
                <a:solidFill>
                  <a:schemeClr val="tx2">
                    <a:lumMod val="75000"/>
                  </a:schemeClr>
                </a:solidFill>
              </a:rPr>
              <a:t> </a:t>
            </a:r>
            <a:r>
              <a:rPr lang="es-MX" sz="2800" i="1" dirty="0">
                <a:solidFill>
                  <a:schemeClr val="tx2">
                    <a:lumMod val="75000"/>
                  </a:schemeClr>
                </a:solidFill>
              </a:rPr>
              <a:t>nombre_registro</a:t>
            </a:r>
            <a:r>
              <a:rPr lang="es-MX" sz="2800" dirty="0">
                <a:solidFill>
                  <a:schemeClr val="tx2">
                    <a:lumMod val="75000"/>
                  </a:schemeClr>
                </a:solidFill>
              </a:rPr>
              <a:t>: es un registro PL/SQL que almacenará el valor recuperado.</a:t>
            </a:r>
            <a:r>
              <a:rPr lang="es-MX" sz="2800" i="1" dirty="0">
                <a:solidFill>
                  <a:schemeClr val="tx2">
                    <a:lumMod val="75000"/>
                  </a:schemeClr>
                </a:solidFill>
              </a:rPr>
              <a:t> </a:t>
            </a:r>
            <a:endParaRPr lang="es-ES_tradnl" sz="2800" dirty="0">
              <a:solidFill>
                <a:schemeClr val="tx2">
                  <a:lumMod val="75000"/>
                </a:schemeClr>
              </a:solidFill>
            </a:endParaRPr>
          </a:p>
          <a:p>
            <a:pPr lvl="0" algn="just"/>
            <a:r>
              <a:rPr lang="es-MX" sz="2800" i="1" dirty="0">
                <a:solidFill>
                  <a:schemeClr val="tx2">
                    <a:lumMod val="75000"/>
                  </a:schemeClr>
                </a:solidFill>
              </a:rPr>
              <a:t> Tabla</a:t>
            </a:r>
            <a:r>
              <a:rPr lang="es-MX" sz="2800" dirty="0">
                <a:solidFill>
                  <a:schemeClr val="tx2">
                    <a:lumMod val="75000"/>
                  </a:schemeClr>
                </a:solidFill>
              </a:rPr>
              <a:t>: especifica el nombre de tabla de la Base de Datos. </a:t>
            </a:r>
            <a:endParaRPr lang="es-ES_tradnl" sz="2800" dirty="0">
              <a:solidFill>
                <a:schemeClr val="tx2">
                  <a:lumMod val="75000"/>
                </a:schemeClr>
              </a:solidFill>
            </a:endParaRPr>
          </a:p>
          <a:p>
            <a:pPr algn="just"/>
            <a:r>
              <a:rPr lang="es-MX" sz="2800" i="1" dirty="0">
                <a:solidFill>
                  <a:schemeClr val="tx2">
                    <a:lumMod val="75000"/>
                  </a:schemeClr>
                </a:solidFill>
              </a:rPr>
              <a:t>condición</a:t>
            </a:r>
            <a:r>
              <a:rPr lang="es-MX" sz="2800" dirty="0">
                <a:solidFill>
                  <a:schemeClr val="tx2">
                    <a:lumMod val="75000"/>
                  </a:schemeClr>
                </a:solidFill>
              </a:rPr>
              <a:t>: está compuesta de nombres de columnas, expresiones, constantes y operadores de comparaciones.</a:t>
            </a:r>
            <a:endParaRPr lang="es-ES_tradnl" sz="2800" dirty="0">
              <a:solidFill>
                <a:schemeClr val="tx2">
                  <a:lumMod val="75000"/>
                </a:schemeClr>
              </a:solidFill>
            </a:endParaRPr>
          </a:p>
          <a:p>
            <a:endParaRPr lang="es-ES_tradnl" dirty="0"/>
          </a:p>
        </p:txBody>
      </p:sp>
      <p:sp>
        <p:nvSpPr>
          <p:cNvPr id="3" name="CuadroTexto 2"/>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615719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346201"/>
            <a:ext cx="8051800" cy="609599"/>
          </a:xfrm>
        </p:spPr>
        <p:txBody>
          <a:bodyPr>
            <a:noAutofit/>
          </a:bodyPr>
          <a:lstStyle/>
          <a:p>
            <a:pPr marL="0" indent="0" algn="just">
              <a:buNone/>
            </a:pPr>
            <a:r>
              <a:rPr lang="es-CL" sz="2400" dirty="0">
                <a:solidFill>
                  <a:schemeClr val="tx2">
                    <a:lumMod val="50000"/>
                  </a:schemeClr>
                </a:solidFill>
              </a:rPr>
              <a:t>Las consultas (SELECT INTO) deben retornar sólo una </a:t>
            </a:r>
            <a:r>
              <a:rPr lang="es-CL" sz="2400">
                <a:solidFill>
                  <a:schemeClr val="tx2">
                    <a:lumMod val="50000"/>
                  </a:schemeClr>
                </a:solidFill>
              </a:rPr>
              <a:t>fila</a:t>
            </a:r>
            <a:r>
              <a:rPr lang="es-CL" sz="2400" smtClean="0">
                <a:solidFill>
                  <a:schemeClr val="tx2">
                    <a:lumMod val="50000"/>
                  </a:schemeClr>
                </a:solidFill>
              </a:rPr>
              <a:t>.</a:t>
            </a:r>
            <a:endParaRPr lang="es-ES_tradnl" sz="2400" dirty="0">
              <a:solidFill>
                <a:schemeClr val="tx2">
                  <a:lumMod val="50000"/>
                </a:schemeClr>
              </a:solidFill>
            </a:endParaRPr>
          </a:p>
        </p:txBody>
      </p:sp>
      <p:graphicFrame>
        <p:nvGraphicFramePr>
          <p:cNvPr id="3" name="Marcador de contenido 2"/>
          <p:cNvGraphicFramePr>
            <a:graphicFrameLocks noChangeAspect="1"/>
          </p:cNvGraphicFramePr>
          <p:nvPr>
            <p:extLst>
              <p:ext uri="{D42A27DB-BD31-4B8C-83A1-F6EECF244321}">
                <p14:modId xmlns:p14="http://schemas.microsoft.com/office/powerpoint/2010/main" val="7162525"/>
              </p:ext>
            </p:extLst>
          </p:nvPr>
        </p:nvGraphicFramePr>
        <p:xfrm>
          <a:off x="457200" y="1868171"/>
          <a:ext cx="8229600" cy="3990021"/>
        </p:xfrm>
        <a:graphic>
          <a:graphicData uri="http://schemas.openxmlformats.org/presentationml/2006/ole">
            <mc:AlternateContent xmlns:mc="http://schemas.openxmlformats.org/markup-compatibility/2006">
              <mc:Choice xmlns:v="urn:schemas-microsoft-com:vml" Requires="v">
                <p:oleObj spid="_x0000_s11271" r:id="rId3" imgW="9057143" imgH="4390476" progId="PBrush">
                  <p:embed/>
                </p:oleObj>
              </mc:Choice>
              <mc:Fallback>
                <p:oleObj r:id="rId3" imgW="9057143" imgH="439047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68171"/>
                        <a:ext cx="8229600" cy="3990021"/>
                      </a:xfrm>
                      <a:prstGeom prst="rect">
                        <a:avLst/>
                      </a:prstGeom>
                      <a:noFill/>
                    </p:spPr>
                  </p:pic>
                </p:oleObj>
              </mc:Fallback>
            </mc:AlternateContent>
          </a:graphicData>
        </a:graphic>
      </p:graphicFrame>
      <p:sp>
        <p:nvSpPr>
          <p:cNvPr id="4" name="CuadroTexto 3"/>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341908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219200"/>
            <a:ext cx="4216400" cy="4953000"/>
          </a:xfrm>
        </p:spPr>
        <p:txBody>
          <a:bodyPr>
            <a:noAutofit/>
          </a:bodyPr>
          <a:lstStyle/>
          <a:p>
            <a:pPr marL="0" indent="0" algn="just">
              <a:buNone/>
            </a:pPr>
            <a:r>
              <a:rPr lang="es-CL" sz="2200" dirty="0">
                <a:solidFill>
                  <a:schemeClr val="tx2">
                    <a:lumMod val="50000"/>
                  </a:schemeClr>
                </a:solidFill>
              </a:rPr>
              <a:t>El en </a:t>
            </a:r>
            <a:r>
              <a:rPr lang="es-MX" sz="2200" dirty="0">
                <a:solidFill>
                  <a:schemeClr val="tx2">
                    <a:lumMod val="50000"/>
                  </a:schemeClr>
                </a:solidFill>
              </a:rPr>
              <a:t>bloque PL/SQL ejemplo, obtiene datos de vendedor, de aquellos que pertenecen a la sucursal con código 2. </a:t>
            </a:r>
            <a:endParaRPr lang="es-ES_tradnl" sz="2200" dirty="0">
              <a:solidFill>
                <a:schemeClr val="tx2">
                  <a:lumMod val="50000"/>
                </a:schemeClr>
              </a:solidFill>
            </a:endParaRPr>
          </a:p>
          <a:p>
            <a:pPr marL="0" indent="0" algn="just">
              <a:buNone/>
            </a:pPr>
            <a:r>
              <a:rPr lang="es-MX" sz="2200" dirty="0">
                <a:solidFill>
                  <a:schemeClr val="tx2">
                    <a:lumMod val="50000"/>
                  </a:schemeClr>
                </a:solidFill>
              </a:rPr>
              <a:t>El error ORA-01422, se genera debido a que la sentencia retorna más de una fila y una sentencia SELECT con cláusula INTO debe retornar SOLO una fila. </a:t>
            </a:r>
            <a:endParaRPr lang="es-ES_tradnl" sz="2200" dirty="0">
              <a:solidFill>
                <a:schemeClr val="tx2">
                  <a:lumMod val="50000"/>
                </a:schemeClr>
              </a:solidFill>
            </a:endParaRPr>
          </a:p>
          <a:p>
            <a:pPr marL="0" indent="0" algn="just">
              <a:buNone/>
            </a:pPr>
            <a:r>
              <a:rPr lang="es-MX" sz="2200" dirty="0">
                <a:solidFill>
                  <a:schemeClr val="tx2">
                    <a:lumMod val="50000"/>
                  </a:schemeClr>
                </a:solidFill>
              </a:rPr>
              <a:t>La opción correcta, es utilizar una condición que asegure el retorno de una sola fila o bien, utilizar un cursor explícito, que serán tratado más adelante en el presente curso.</a:t>
            </a:r>
            <a:endParaRPr lang="es-ES_tradnl" sz="2200" dirty="0">
              <a:solidFill>
                <a:schemeClr val="tx2">
                  <a:lumMod val="50000"/>
                </a:schemeClr>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350191067"/>
              </p:ext>
            </p:extLst>
          </p:nvPr>
        </p:nvGraphicFramePr>
        <p:xfrm>
          <a:off x="4851400" y="1951256"/>
          <a:ext cx="3937000" cy="3488887"/>
        </p:xfrm>
        <a:graphic>
          <a:graphicData uri="http://schemas.openxmlformats.org/presentationml/2006/ole">
            <mc:AlternateContent xmlns:mc="http://schemas.openxmlformats.org/markup-compatibility/2006">
              <mc:Choice xmlns:v="urn:schemas-microsoft-com:vml" Requires="v">
                <p:oleObj spid="_x0000_s9226" r:id="rId3" imgW="7380952" imgH="6620799" progId="PBrush">
                  <p:embed/>
                </p:oleObj>
              </mc:Choice>
              <mc:Fallback>
                <p:oleObj r:id="rId3" imgW="7380952" imgH="662079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400" y="1951256"/>
                        <a:ext cx="3937000" cy="3488887"/>
                      </a:xfrm>
                      <a:prstGeom prst="rect">
                        <a:avLst/>
                      </a:prstGeom>
                      <a:noFill/>
                    </p:spPr>
                  </p:pic>
                </p:oleObj>
              </mc:Fallback>
            </mc:AlternateContent>
          </a:graphicData>
        </a:graphic>
      </p:graphicFrame>
      <p:sp>
        <p:nvSpPr>
          <p:cNvPr id="5" name="CuadroTexto 4"/>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748863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7399" y="1573974"/>
            <a:ext cx="2667000" cy="3606799"/>
          </a:xfrm>
        </p:spPr>
        <p:txBody>
          <a:bodyPr>
            <a:normAutofit/>
          </a:bodyPr>
          <a:lstStyle/>
          <a:p>
            <a:pPr marL="0" indent="0" algn="just">
              <a:buNone/>
            </a:pPr>
            <a:r>
              <a:rPr lang="es-MX" sz="2400" dirty="0">
                <a:solidFill>
                  <a:schemeClr val="tx2">
                    <a:lumMod val="50000"/>
                  </a:schemeClr>
                </a:solidFill>
              </a:rPr>
              <a:t>En el bloque ejemplo, para asegurar que la sentencia SELECT INTO recupere un solo registro, se agregó condición de rut igual a </a:t>
            </a:r>
            <a:r>
              <a:rPr lang="es-CL" sz="2400" dirty="0">
                <a:solidFill>
                  <a:schemeClr val="tx2">
                    <a:lumMod val="50000"/>
                  </a:schemeClr>
                </a:solidFill>
              </a:rPr>
              <a:t>11087123-8</a:t>
            </a:r>
            <a:r>
              <a:rPr lang="es-MX" sz="2400" dirty="0">
                <a:solidFill>
                  <a:schemeClr val="tx2">
                    <a:lumMod val="50000"/>
                  </a:schemeClr>
                </a:solidFill>
              </a:rPr>
              <a:t>.</a:t>
            </a:r>
            <a:endParaRPr lang="es-ES_tradnl" sz="2400" dirty="0">
              <a:solidFill>
                <a:schemeClr val="tx2">
                  <a:lumMod val="50000"/>
                </a:schemeClr>
              </a:solidFill>
            </a:endParaRPr>
          </a:p>
        </p:txBody>
      </p:sp>
      <p:sp>
        <p:nvSpPr>
          <p:cNvPr id="4" name="Rectangle 2"/>
          <p:cNvSpPr>
            <a:spLocks noChangeArrowheads="1"/>
          </p:cNvSpPr>
          <p:nvPr/>
        </p:nvSpPr>
        <p:spPr bwMode="auto">
          <a:xfrm>
            <a:off x="4521199" y="2489199"/>
            <a:ext cx="197748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1165397245"/>
              </p:ext>
            </p:extLst>
          </p:nvPr>
        </p:nvGraphicFramePr>
        <p:xfrm>
          <a:off x="3809999" y="1244600"/>
          <a:ext cx="4940299" cy="3936173"/>
        </p:xfrm>
        <a:graphic>
          <a:graphicData uri="http://schemas.openxmlformats.org/presentationml/2006/ole">
            <mc:AlternateContent xmlns:mc="http://schemas.openxmlformats.org/markup-compatibility/2006">
              <mc:Choice xmlns:v="urn:schemas-microsoft-com:vml" Requires="v">
                <p:oleObj spid="_x0000_s12297" r:id="rId3" imgW="6601746" imgH="5323810" progId="PBrush">
                  <p:embed/>
                </p:oleObj>
              </mc:Choice>
              <mc:Fallback>
                <p:oleObj r:id="rId3" imgW="6601746" imgH="532381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999" y="1244600"/>
                        <a:ext cx="4940299" cy="3936173"/>
                      </a:xfrm>
                      <a:prstGeom prst="rect">
                        <a:avLst/>
                      </a:prstGeom>
                      <a:noFill/>
                    </p:spPr>
                  </p:pic>
                </p:oleObj>
              </mc:Fallback>
            </mc:AlternateContent>
          </a:graphicData>
        </a:graphic>
      </p:graphicFrame>
      <p:sp>
        <p:nvSpPr>
          <p:cNvPr id="6" name="CuadroTexto 5"/>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672571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idx="1"/>
          </p:nvPr>
        </p:nvSpPr>
        <p:spPr>
          <a:xfrm>
            <a:off x="711200" y="1193801"/>
            <a:ext cx="7924800" cy="1752599"/>
          </a:xfrm>
        </p:spPr>
        <p:txBody>
          <a:bodyPr>
            <a:normAutofit/>
          </a:bodyPr>
          <a:lstStyle/>
          <a:p>
            <a:pPr marL="0" indent="0" algn="just">
              <a:buNone/>
            </a:pPr>
            <a:r>
              <a:rPr lang="es-CL" sz="2400" b="1" dirty="0">
                <a:solidFill>
                  <a:schemeClr val="tx2">
                    <a:lumMod val="50000"/>
                  </a:schemeClr>
                </a:solidFill>
              </a:rPr>
              <a:t>Convenciones de </a:t>
            </a:r>
            <a:r>
              <a:rPr lang="es-CL" sz="2400" b="1" dirty="0" smtClean="0">
                <a:solidFill>
                  <a:schemeClr val="tx2">
                    <a:lumMod val="50000"/>
                  </a:schemeClr>
                </a:solidFill>
              </a:rPr>
              <a:t>Nombres</a:t>
            </a:r>
            <a:endParaRPr lang="es-ES_tradnl" sz="2400" dirty="0">
              <a:solidFill>
                <a:schemeClr val="tx2">
                  <a:lumMod val="50000"/>
                </a:schemeClr>
              </a:solidFill>
            </a:endParaRPr>
          </a:p>
          <a:p>
            <a:pPr marL="0" indent="0" algn="just">
              <a:buNone/>
            </a:pPr>
            <a:r>
              <a:rPr lang="es-MX" sz="2400" dirty="0" smtClean="0">
                <a:solidFill>
                  <a:schemeClr val="tx2">
                    <a:lumMod val="50000"/>
                  </a:schemeClr>
                </a:solidFill>
              </a:rPr>
              <a:t>En </a:t>
            </a:r>
            <a:r>
              <a:rPr lang="es-MX" sz="2400" dirty="0">
                <a:solidFill>
                  <a:schemeClr val="tx2">
                    <a:lumMod val="50000"/>
                  </a:schemeClr>
                </a:solidFill>
              </a:rPr>
              <a:t>el bloque PL/SQL, se recupera el sueldo base y comisión del vender del empleado 176 desde tabla employees, además de la fecha actual del sistema. </a:t>
            </a:r>
            <a:endParaRPr lang="es-MX" sz="2400" dirty="0" smtClean="0">
              <a:solidFill>
                <a:schemeClr val="tx2">
                  <a:lumMod val="50000"/>
                </a:schemeClr>
              </a:solidFill>
            </a:endParaRPr>
          </a:p>
        </p:txBody>
      </p:sp>
      <p:sp>
        <p:nvSpPr>
          <p:cNvPr id="5" name="Rectangle 3"/>
          <p:cNvSpPr>
            <a:spLocks noChangeArrowheads="1"/>
          </p:cNvSpPr>
          <p:nvPr/>
        </p:nvSpPr>
        <p:spPr bwMode="auto">
          <a:xfrm>
            <a:off x="1473199" y="2946400"/>
            <a:ext cx="319668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657493559"/>
              </p:ext>
            </p:extLst>
          </p:nvPr>
        </p:nvGraphicFramePr>
        <p:xfrm>
          <a:off x="1473200" y="2946400"/>
          <a:ext cx="6197600" cy="3123993"/>
        </p:xfrm>
        <a:graphic>
          <a:graphicData uri="http://schemas.openxmlformats.org/presentationml/2006/ole">
            <mc:AlternateContent xmlns:mc="http://schemas.openxmlformats.org/markup-compatibility/2006">
              <mc:Choice xmlns:v="urn:schemas-microsoft-com:vml" Requires="v">
                <p:oleObj spid="_x0000_s10250" r:id="rId3" imgW="8419048" imgH="4495238" progId="PBrush">
                  <p:embed/>
                </p:oleObj>
              </mc:Choice>
              <mc:Fallback>
                <p:oleObj r:id="rId3" imgW="8419048" imgH="4495238"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2946400"/>
                        <a:ext cx="6197600" cy="3123993"/>
                      </a:xfrm>
                      <a:prstGeom prst="rect">
                        <a:avLst/>
                      </a:prstGeom>
                      <a:noFill/>
                    </p:spPr>
                  </p:pic>
                </p:oleObj>
              </mc:Fallback>
            </mc:AlternateContent>
          </a:graphicData>
        </a:graphic>
      </p:graphicFrame>
      <p:sp>
        <p:nvSpPr>
          <p:cNvPr id="7" name="CuadroTexto 6"/>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570771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863600" y="2108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584200" y="2311400"/>
            <a:ext cx="7899400" cy="2308324"/>
          </a:xfrm>
          <a:prstGeom prst="rect">
            <a:avLst/>
          </a:prstGeom>
        </p:spPr>
        <p:txBody>
          <a:bodyPr wrap="square">
            <a:spAutoFit/>
          </a:bodyPr>
          <a:lstStyle/>
          <a:p>
            <a:pPr algn="just"/>
            <a:r>
              <a:rPr lang="es-MX" sz="2400" dirty="0">
                <a:solidFill>
                  <a:schemeClr val="tx2">
                    <a:lumMod val="50000"/>
                  </a:schemeClr>
                </a:solidFill>
              </a:rPr>
              <a:t>Sin embargo, se produce un error porque en la cláusula WHERE, el nombre de la variable PL/SQL es el mismo nombre de la columna en la tabla employees, por lo tanto, Oracle asume que las dos ocurrencias de employee_id en la cláusula WHERE se refieren a la columna de la Base de Datos y retorna TODAS las filas de la tabla, en este caso 107 filas.</a:t>
            </a:r>
            <a:endParaRPr lang="es-ES_tradnl" sz="2400" dirty="0">
              <a:solidFill>
                <a:schemeClr val="tx2">
                  <a:lumMod val="50000"/>
                </a:schemeClr>
              </a:solidFill>
            </a:endParaRPr>
          </a:p>
        </p:txBody>
      </p:sp>
      <p:sp>
        <p:nvSpPr>
          <p:cNvPr id="6" name="CuadroTexto 5"/>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125681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44600"/>
            <a:ext cx="8026400" cy="5003800"/>
          </a:xfrm>
        </p:spPr>
        <p:txBody>
          <a:bodyPr>
            <a:noAutofit/>
          </a:bodyPr>
          <a:lstStyle/>
          <a:p>
            <a:pPr marL="0" indent="0">
              <a:buNone/>
            </a:pPr>
            <a:r>
              <a:rPr lang="es-MX" sz="2400" b="1" dirty="0">
                <a:solidFill>
                  <a:schemeClr val="tx2">
                    <a:lumMod val="50000"/>
                  </a:schemeClr>
                </a:solidFill>
              </a:rPr>
              <a:t>Convenciones de </a:t>
            </a:r>
            <a:r>
              <a:rPr lang="es-MX" sz="2400" b="1" dirty="0" smtClean="0">
                <a:solidFill>
                  <a:schemeClr val="tx2">
                    <a:lumMod val="50000"/>
                  </a:schemeClr>
                </a:solidFill>
              </a:rPr>
              <a:t>Nombres</a:t>
            </a:r>
            <a:r>
              <a:rPr lang="es-ES" sz="2400" dirty="0">
                <a:solidFill>
                  <a:schemeClr val="tx2">
                    <a:lumMod val="50000"/>
                  </a:schemeClr>
                </a:solidFill>
              </a:rPr>
              <a:t> </a:t>
            </a:r>
            <a:endParaRPr lang="es-ES_tradnl" sz="2400" dirty="0">
              <a:solidFill>
                <a:schemeClr val="tx2">
                  <a:lumMod val="50000"/>
                </a:schemeClr>
              </a:solidFill>
            </a:endParaRPr>
          </a:p>
          <a:p>
            <a:pPr lvl="0" algn="just">
              <a:buFont typeface="Arial" charset="0"/>
              <a:buChar char="•"/>
            </a:pPr>
            <a:r>
              <a:rPr lang="es-MX" sz="2400" dirty="0">
                <a:solidFill>
                  <a:schemeClr val="tx2">
                    <a:lumMod val="50000"/>
                  </a:schemeClr>
                </a:solidFill>
              </a:rPr>
              <a:t>Utilizar las convenciones de nombres de variables o identificadores para evitar ambigüedades en la cláusula WHERE.</a:t>
            </a:r>
            <a:endParaRPr lang="es-ES_tradnl" sz="2400" dirty="0">
              <a:solidFill>
                <a:schemeClr val="tx2">
                  <a:lumMod val="50000"/>
                </a:schemeClr>
              </a:solidFill>
            </a:endParaRPr>
          </a:p>
          <a:p>
            <a:pPr algn="just">
              <a:buFont typeface="Arial" charset="0"/>
              <a:buChar char="•"/>
            </a:pPr>
            <a:r>
              <a:rPr lang="es-MX" sz="2400" dirty="0" smtClean="0">
                <a:solidFill>
                  <a:schemeClr val="tx2">
                    <a:lumMod val="50000"/>
                  </a:schemeClr>
                </a:solidFill>
              </a:rPr>
              <a:t>Evitar </a:t>
            </a:r>
            <a:r>
              <a:rPr lang="es-MX" sz="2400" dirty="0">
                <a:solidFill>
                  <a:schemeClr val="tx2">
                    <a:lumMod val="50000"/>
                  </a:schemeClr>
                </a:solidFill>
              </a:rPr>
              <a:t>usar nombre de columnas de Base Datos como identificadores.</a:t>
            </a:r>
            <a:endParaRPr lang="es-ES_tradnl" sz="2400" dirty="0">
              <a:solidFill>
                <a:schemeClr val="tx2">
                  <a:lumMod val="50000"/>
                </a:schemeClr>
              </a:solidFill>
            </a:endParaRPr>
          </a:p>
          <a:p>
            <a:pPr algn="just">
              <a:buFont typeface="Arial" charset="0"/>
              <a:buChar char="•"/>
            </a:pPr>
            <a:r>
              <a:rPr lang="es-MX" sz="2400" dirty="0" smtClean="0">
                <a:solidFill>
                  <a:schemeClr val="tx2">
                    <a:lumMod val="50000"/>
                  </a:schemeClr>
                </a:solidFill>
              </a:rPr>
              <a:t>Los </a:t>
            </a:r>
            <a:r>
              <a:rPr lang="es-MX" sz="2400" dirty="0">
                <a:solidFill>
                  <a:schemeClr val="tx2">
                    <a:lumMod val="50000"/>
                  </a:schemeClr>
                </a:solidFill>
              </a:rPr>
              <a:t>nombres de columnas de tablas de la Base de Datos tienen precedencia por sobre los nombres de variables locales.</a:t>
            </a:r>
            <a:endParaRPr lang="es-ES_tradnl" sz="2400" dirty="0">
              <a:solidFill>
                <a:schemeClr val="tx2">
                  <a:lumMod val="50000"/>
                </a:schemeClr>
              </a:solidFill>
            </a:endParaRPr>
          </a:p>
          <a:p>
            <a:pPr algn="just">
              <a:buFont typeface="Arial" charset="0"/>
              <a:buChar char="•"/>
            </a:pPr>
            <a:r>
              <a:rPr lang="es-MX" sz="2400" dirty="0" smtClean="0">
                <a:solidFill>
                  <a:schemeClr val="tx2">
                    <a:lumMod val="50000"/>
                  </a:schemeClr>
                </a:solidFill>
              </a:rPr>
              <a:t>Los </a:t>
            </a:r>
            <a:r>
              <a:rPr lang="es-MX" sz="2400" dirty="0">
                <a:solidFill>
                  <a:schemeClr val="tx2">
                    <a:lumMod val="50000"/>
                  </a:schemeClr>
                </a:solidFill>
              </a:rPr>
              <a:t>nombres de variables locales y parámetros formales tienen precedencia por sobre los nombres de tabla de la Base de Datos.</a:t>
            </a:r>
            <a:endParaRPr lang="es-ES_tradnl" sz="2400" dirty="0">
              <a:solidFill>
                <a:schemeClr val="tx2">
                  <a:lumMod val="50000"/>
                </a:schemeClr>
              </a:solidFill>
            </a:endParaRPr>
          </a:p>
          <a:p>
            <a:pPr algn="just">
              <a:buFont typeface="Arial" charset="0"/>
              <a:buChar char="•"/>
            </a:pPr>
            <a:r>
              <a:rPr lang="es-MX" sz="2400" dirty="0" smtClean="0">
                <a:solidFill>
                  <a:schemeClr val="tx2">
                    <a:lumMod val="50000"/>
                  </a:schemeClr>
                </a:solidFill>
              </a:rPr>
              <a:t>. </a:t>
            </a:r>
            <a:endParaRPr lang="es-ES_tradnl" sz="2400" dirty="0">
              <a:solidFill>
                <a:schemeClr val="tx2">
                  <a:lumMod val="50000"/>
                </a:schemeClr>
              </a:solidFill>
            </a:endParaRPr>
          </a:p>
        </p:txBody>
      </p:sp>
      <p:sp>
        <p:nvSpPr>
          <p:cNvPr id="3" name="CuadroTexto 2"/>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338451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016000" y="187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2140184101"/>
              </p:ext>
            </p:extLst>
          </p:nvPr>
        </p:nvGraphicFramePr>
        <p:xfrm>
          <a:off x="2400300" y="2970901"/>
          <a:ext cx="4733434" cy="2871099"/>
        </p:xfrm>
        <a:graphic>
          <a:graphicData uri="http://schemas.openxmlformats.org/presentationml/2006/ole">
            <mc:AlternateContent xmlns:mc="http://schemas.openxmlformats.org/markup-compatibility/2006">
              <mc:Choice xmlns:v="urn:schemas-microsoft-com:vml" Requires="v">
                <p:oleObj spid="_x0000_s13321" r:id="rId3" imgW="5533333" imgH="3381847" progId="PBrush">
                  <p:embed/>
                </p:oleObj>
              </mc:Choice>
              <mc:Fallback>
                <p:oleObj r:id="rId3" imgW="5533333" imgH="338184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2970901"/>
                        <a:ext cx="4733434" cy="2871099"/>
                      </a:xfrm>
                      <a:prstGeom prst="rect">
                        <a:avLst/>
                      </a:prstGeom>
                      <a:noFill/>
                    </p:spPr>
                  </p:pic>
                </p:oleObj>
              </mc:Fallback>
            </mc:AlternateContent>
          </a:graphicData>
        </a:graphic>
      </p:graphicFrame>
      <p:sp>
        <p:nvSpPr>
          <p:cNvPr id="5" name="Rectángulo 4"/>
          <p:cNvSpPr/>
          <p:nvPr/>
        </p:nvSpPr>
        <p:spPr>
          <a:xfrm>
            <a:off x="546100" y="1216575"/>
            <a:ext cx="8051800" cy="1754326"/>
          </a:xfrm>
          <a:prstGeom prst="rect">
            <a:avLst/>
          </a:prstGeom>
        </p:spPr>
        <p:txBody>
          <a:bodyPr wrap="square">
            <a:spAutoFit/>
          </a:bodyPr>
          <a:lstStyle/>
          <a:p>
            <a:pPr algn="just">
              <a:buFont typeface="Arial" charset="0"/>
              <a:buChar char="•"/>
            </a:pPr>
            <a:r>
              <a:rPr lang="es-MX" dirty="0">
                <a:solidFill>
                  <a:schemeClr val="tx2">
                    <a:lumMod val="50000"/>
                  </a:schemeClr>
                </a:solidFill>
              </a:rPr>
              <a:t>La posibilidad de ambigüedad de nombres en la cláusula SELECT no es posible porque cualquier identificador en la cláusula SELECT debe ser una columna de Base de Datos.</a:t>
            </a:r>
            <a:r>
              <a:rPr lang="es-ES" dirty="0">
                <a:solidFill>
                  <a:schemeClr val="tx2">
                    <a:lumMod val="50000"/>
                  </a:schemeClr>
                </a:solidFill>
              </a:rPr>
              <a:t> </a:t>
            </a:r>
            <a:endParaRPr lang="es-ES_tradnl" dirty="0">
              <a:solidFill>
                <a:schemeClr val="tx2">
                  <a:lumMod val="50000"/>
                </a:schemeClr>
              </a:solidFill>
            </a:endParaRPr>
          </a:p>
          <a:p>
            <a:pPr algn="just">
              <a:buFont typeface="Arial" charset="0"/>
              <a:buChar char="•"/>
            </a:pPr>
            <a:r>
              <a:rPr lang="es-MX" dirty="0">
                <a:solidFill>
                  <a:schemeClr val="tx2">
                    <a:lumMod val="50000"/>
                  </a:schemeClr>
                </a:solidFill>
              </a:rPr>
              <a:t>Tampoco es ambiguo en la cláusula INTO porque los identificadores en la cláusula INTO deben ser variables PL/SQL. Esta confusión sólo es posible en la cláusula WHERE</a:t>
            </a:r>
            <a:endParaRPr lang="es-ES_tradnl" dirty="0"/>
          </a:p>
        </p:txBody>
      </p:sp>
      <p:sp>
        <p:nvSpPr>
          <p:cNvPr id="6" name="CuadroTexto 5"/>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778753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04800" y="2829580"/>
            <a:ext cx="3776717" cy="954107"/>
          </a:xfrm>
          <a:prstGeom prst="rect">
            <a:avLst/>
          </a:prstGeom>
        </p:spPr>
        <p:txBody>
          <a:bodyPr wrap="square">
            <a:spAutoFit/>
          </a:bodyPr>
          <a:lstStyle/>
          <a:p>
            <a:r>
              <a:rPr lang="es-ES_tradnl" sz="2800" b="1" dirty="0" smtClean="0">
                <a:solidFill>
                  <a:schemeClr val="bg1"/>
                </a:solidFill>
                <a:latin typeface="Candara"/>
                <a:cs typeface="Candara"/>
              </a:rPr>
              <a:t>Sentencias y funciones integradas en PL/SQL</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
        <p:nvSpPr>
          <p:cNvPr id="2" name="Rectángulo 1"/>
          <p:cNvSpPr/>
          <p:nvPr/>
        </p:nvSpPr>
        <p:spPr>
          <a:xfrm>
            <a:off x="635000" y="1220013"/>
            <a:ext cx="8026400" cy="1494768"/>
          </a:xfrm>
          <a:prstGeom prst="rect">
            <a:avLst/>
          </a:prstGeom>
        </p:spPr>
        <p:txBody>
          <a:bodyPr wrap="square">
            <a:spAutoFit/>
          </a:bodyPr>
          <a:lstStyle/>
          <a:p>
            <a:pPr algn="just">
              <a:lnSpc>
                <a:spcPct val="115000"/>
              </a:lnSpc>
              <a:spcAft>
                <a:spcPts val="1000"/>
              </a:spcAft>
            </a:pPr>
            <a:r>
              <a:rPr lang="es-MX" b="1" dirty="0">
                <a:solidFill>
                  <a:schemeClr val="tx2">
                    <a:lumMod val="50000"/>
                  </a:schemeClr>
                </a:solidFill>
                <a:latin typeface="Calibri" charset="0"/>
                <a:ea typeface="Calibri" charset="0"/>
                <a:cs typeface="Times New Roman" charset="0"/>
              </a:rPr>
              <a:t>Funciones SQL en PL/SQL</a:t>
            </a:r>
            <a:endParaRPr lang="es-ES_tradnl" dirty="0">
              <a:solidFill>
                <a:schemeClr val="tx2">
                  <a:lumMod val="50000"/>
                </a:schemeClr>
              </a:solidFill>
              <a:latin typeface="Calibri" charset="0"/>
              <a:ea typeface="Calibri" charset="0"/>
              <a:cs typeface="Times New Roman" charset="0"/>
            </a:endParaRPr>
          </a:p>
          <a:p>
            <a:pPr algn="just">
              <a:lnSpc>
                <a:spcPct val="115000"/>
              </a:lnSpc>
              <a:spcAft>
                <a:spcPts val="1000"/>
              </a:spcAft>
            </a:pPr>
            <a:r>
              <a:rPr lang="es-MX" dirty="0" smtClean="0">
                <a:solidFill>
                  <a:schemeClr val="tx2">
                    <a:lumMod val="50000"/>
                  </a:schemeClr>
                </a:solidFill>
                <a:latin typeface="Calibri" charset="0"/>
                <a:ea typeface="Calibri" charset="0"/>
                <a:cs typeface="Times New Roman" charset="0"/>
              </a:rPr>
              <a:t>Las </a:t>
            </a:r>
            <a:r>
              <a:rPr lang="es-MX" dirty="0">
                <a:solidFill>
                  <a:schemeClr val="tx2">
                    <a:lumMod val="50000"/>
                  </a:schemeClr>
                </a:solidFill>
                <a:latin typeface="Calibri" charset="0"/>
                <a:ea typeface="Calibri" charset="0"/>
                <a:cs typeface="Times New Roman" charset="0"/>
              </a:rPr>
              <a:t>funciones disponibles en sentencias procedimentales son aquellas funciones SQL que están disponibles para ser utilizadas en sentencias PL/SQL y en sentencias SQL que forman parte del bloque </a:t>
            </a:r>
            <a:r>
              <a:rPr lang="es-MX" dirty="0" smtClean="0">
                <a:solidFill>
                  <a:schemeClr val="tx2">
                    <a:lumMod val="50000"/>
                  </a:schemeClr>
                </a:solidFill>
                <a:latin typeface="Calibri" charset="0"/>
                <a:ea typeface="Calibri" charset="0"/>
                <a:cs typeface="Times New Roman" charset="0"/>
              </a:rPr>
              <a:t>PL/SQL</a:t>
            </a:r>
            <a:endParaRPr lang="es-ES_tradnl" dirty="0">
              <a:solidFill>
                <a:schemeClr val="tx2">
                  <a:lumMod val="50000"/>
                </a:schemeClr>
              </a:solidFill>
              <a:latin typeface="Calibri" charset="0"/>
              <a:ea typeface="Calibri" charset="0"/>
              <a:cs typeface="Times New Roman" charset="0"/>
            </a:endParaRPr>
          </a:p>
        </p:txBody>
      </p:sp>
      <p:sp>
        <p:nvSpPr>
          <p:cNvPr id="4" name="Rectangle 2"/>
          <p:cNvSpPr>
            <a:spLocks noChangeArrowheads="1"/>
          </p:cNvSpPr>
          <p:nvPr/>
        </p:nvSpPr>
        <p:spPr bwMode="auto">
          <a:xfrm>
            <a:off x="1600200" y="3022428"/>
            <a:ext cx="327102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513584676"/>
              </p:ext>
            </p:extLst>
          </p:nvPr>
        </p:nvGraphicFramePr>
        <p:xfrm>
          <a:off x="1600200" y="3022428"/>
          <a:ext cx="6310070" cy="2616371"/>
        </p:xfrm>
        <a:graphic>
          <a:graphicData uri="http://schemas.openxmlformats.org/presentationml/2006/ole">
            <mc:AlternateContent xmlns:mc="http://schemas.openxmlformats.org/markup-compatibility/2006">
              <mc:Choice xmlns:v="urn:schemas-microsoft-com:vml" Requires="v">
                <p:oleObj spid="_x0000_s1033" r:id="rId3" imgW="6180952" imgH="2591162" progId="PBrush">
                  <p:embed/>
                </p:oleObj>
              </mc:Choice>
              <mc:Fallback>
                <p:oleObj r:id="rId3" imgW="6180952" imgH="259116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022428"/>
                        <a:ext cx="6310070" cy="2616371"/>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9600" y="1244601"/>
            <a:ext cx="8001000" cy="1600199"/>
          </a:xfrm>
        </p:spPr>
        <p:txBody>
          <a:bodyPr>
            <a:normAutofit/>
          </a:bodyPr>
          <a:lstStyle/>
          <a:p>
            <a:pPr marL="0" indent="0">
              <a:buNone/>
            </a:pPr>
            <a:r>
              <a:rPr lang="es-MX" sz="2400" dirty="0">
                <a:solidFill>
                  <a:schemeClr val="tx2">
                    <a:lumMod val="50000"/>
                  </a:schemeClr>
                </a:solidFill>
              </a:rPr>
              <a:t>Las funciones No Disponibles en sentencias PL/SQL son funciones SQL que sólo pueden ser utilizadas en sentencias SQL que forman parte del bloque PL/SQL y no en sentencias propias de </a:t>
            </a:r>
            <a:r>
              <a:rPr lang="es-MX" sz="2400">
                <a:solidFill>
                  <a:schemeClr val="tx2">
                    <a:lumMod val="50000"/>
                  </a:schemeClr>
                </a:solidFill>
              </a:rPr>
              <a:t>PL/SQL</a:t>
            </a:r>
            <a:r>
              <a:rPr lang="es-MX" sz="2400" smtClean="0">
                <a:solidFill>
                  <a:schemeClr val="tx2">
                    <a:lumMod val="50000"/>
                  </a:schemeClr>
                </a:solidFill>
              </a:rPr>
              <a:t>:</a:t>
            </a:r>
            <a:endParaRPr lang="es-ES_tradnl" sz="2400" dirty="0">
              <a:solidFill>
                <a:schemeClr val="tx2">
                  <a:lumMod val="50000"/>
                </a:schemeClr>
              </a:solidFill>
            </a:endParaRPr>
          </a:p>
        </p:txBody>
      </p:sp>
      <p:sp>
        <p:nvSpPr>
          <p:cNvPr id="4" name="Rectangle 2"/>
          <p:cNvSpPr>
            <a:spLocks noChangeArrowheads="1"/>
          </p:cNvSpPr>
          <p:nvPr/>
        </p:nvSpPr>
        <p:spPr bwMode="auto">
          <a:xfrm>
            <a:off x="2844799" y="3860800"/>
            <a:ext cx="19648264" cy="4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900959280"/>
              </p:ext>
            </p:extLst>
          </p:nvPr>
        </p:nvGraphicFramePr>
        <p:xfrm>
          <a:off x="2362200" y="2844800"/>
          <a:ext cx="4140200" cy="3284787"/>
        </p:xfrm>
        <a:graphic>
          <a:graphicData uri="http://schemas.openxmlformats.org/presentationml/2006/ole">
            <mc:AlternateContent xmlns:mc="http://schemas.openxmlformats.org/markup-compatibility/2006">
              <mc:Choice xmlns:v="urn:schemas-microsoft-com:vml" Requires="v">
                <p:oleObj spid="_x0000_s2057" r:id="rId3" imgW="6609524" imgH="5172797" progId="PBrush">
                  <p:embed/>
                </p:oleObj>
              </mc:Choice>
              <mc:Fallback>
                <p:oleObj r:id="rId3" imgW="6609524" imgH="517279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844800"/>
                        <a:ext cx="4140200" cy="3284787"/>
                      </a:xfrm>
                      <a:prstGeom prst="rect">
                        <a:avLst/>
                      </a:prstGeom>
                      <a:noFill/>
                    </p:spPr>
                  </p:pic>
                </p:oleObj>
              </mc:Fallback>
            </mc:AlternateContent>
          </a:graphicData>
        </a:graphic>
      </p:graphicFrame>
      <p:sp>
        <p:nvSpPr>
          <p:cNvPr id="6" name="CuadroTexto 5"/>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341256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1168401"/>
            <a:ext cx="8001000" cy="2286000"/>
          </a:xfrm>
        </p:spPr>
        <p:txBody>
          <a:bodyPr>
            <a:normAutofit fontScale="92500"/>
          </a:bodyPr>
          <a:lstStyle/>
          <a:p>
            <a:pPr marL="0" indent="0" algn="just">
              <a:buNone/>
            </a:pPr>
            <a:r>
              <a:rPr lang="es-MX" sz="2400" dirty="0">
                <a:solidFill>
                  <a:schemeClr val="tx2">
                    <a:lumMod val="50000"/>
                  </a:schemeClr>
                </a:solidFill>
              </a:rPr>
              <a:t>Las funciones </a:t>
            </a:r>
            <a:r>
              <a:rPr lang="es-ES" sz="2400" b="1" dirty="0">
                <a:solidFill>
                  <a:schemeClr val="tx2">
                    <a:lumMod val="50000"/>
                  </a:schemeClr>
                </a:solidFill>
              </a:rPr>
              <a:t>LENGTH</a:t>
            </a:r>
            <a:r>
              <a:rPr lang="es-ES" sz="2400" dirty="0">
                <a:solidFill>
                  <a:schemeClr val="tx2">
                    <a:lumMod val="50000"/>
                  </a:schemeClr>
                </a:solidFill>
              </a:rPr>
              <a:t>, </a:t>
            </a:r>
            <a:r>
              <a:rPr lang="es-ES" sz="2400" b="1" dirty="0">
                <a:solidFill>
                  <a:schemeClr val="tx2">
                    <a:lumMod val="50000"/>
                  </a:schemeClr>
                </a:solidFill>
              </a:rPr>
              <a:t>UPPER</a:t>
            </a:r>
            <a:r>
              <a:rPr lang="es-ES" sz="2400" dirty="0">
                <a:solidFill>
                  <a:schemeClr val="tx2">
                    <a:lumMod val="50000"/>
                  </a:schemeClr>
                </a:solidFill>
              </a:rPr>
              <a:t> y </a:t>
            </a:r>
            <a:r>
              <a:rPr lang="es-ES" sz="2400" b="1" dirty="0">
                <a:solidFill>
                  <a:schemeClr val="tx2">
                    <a:lumMod val="50000"/>
                  </a:schemeClr>
                </a:solidFill>
              </a:rPr>
              <a:t>NVL</a:t>
            </a:r>
            <a:r>
              <a:rPr lang="es-ES" sz="2400" dirty="0">
                <a:solidFill>
                  <a:schemeClr val="tx2">
                    <a:lumMod val="50000"/>
                  </a:schemeClr>
                </a:solidFill>
              </a:rPr>
              <a:t> pueden ser usadas en sentencias SQL y también en sentencias PL/SQL.</a:t>
            </a:r>
            <a:endParaRPr lang="es-ES_tradnl" sz="2400" dirty="0">
              <a:solidFill>
                <a:schemeClr val="tx2">
                  <a:lumMod val="50000"/>
                </a:schemeClr>
              </a:solidFill>
            </a:endParaRPr>
          </a:p>
          <a:p>
            <a:pPr marL="0" indent="0" algn="just">
              <a:buNone/>
            </a:pPr>
            <a:r>
              <a:rPr lang="es-MX" sz="2400" dirty="0" smtClean="0">
                <a:solidFill>
                  <a:schemeClr val="tx2">
                    <a:lumMod val="50000"/>
                  </a:schemeClr>
                </a:solidFill>
              </a:rPr>
              <a:t>En </a:t>
            </a:r>
            <a:r>
              <a:rPr lang="es-MX" sz="2400" dirty="0">
                <a:solidFill>
                  <a:schemeClr val="tx2">
                    <a:lumMod val="50000"/>
                  </a:schemeClr>
                </a:solidFill>
              </a:rPr>
              <a:t>el bloque PL/SQL del ejemplo, se inserta en la tabla resumen_venta, el nombre y apellido en minúscula</a:t>
            </a:r>
            <a:r>
              <a:rPr lang="es-CL" sz="2400" dirty="0">
                <a:solidFill>
                  <a:schemeClr val="tx2">
                    <a:lumMod val="50000"/>
                  </a:schemeClr>
                </a:solidFill>
              </a:rPr>
              <a:t>, además de estado y </a:t>
            </a:r>
            <a:r>
              <a:rPr lang="es-MX" sz="2400" dirty="0">
                <a:solidFill>
                  <a:schemeClr val="tx2">
                    <a:lumMod val="50000"/>
                  </a:schemeClr>
                </a:solidFill>
              </a:rPr>
              <a:t>el porcentaje de comisión (si es nulo se mostrará el valor cero con la función NVL) de vendedor con rut </a:t>
            </a:r>
            <a:r>
              <a:rPr lang="es-CL" sz="2400" dirty="0">
                <a:solidFill>
                  <a:schemeClr val="tx2">
                    <a:lumMod val="50000"/>
                  </a:schemeClr>
                </a:solidFill>
              </a:rPr>
              <a:t>11087123-8.</a:t>
            </a:r>
            <a:endParaRPr lang="es-ES_tradnl" sz="2400" dirty="0">
              <a:solidFill>
                <a:schemeClr val="tx2">
                  <a:lumMod val="50000"/>
                </a:schemeClr>
              </a:solidFill>
            </a:endParaRPr>
          </a:p>
        </p:txBody>
      </p:sp>
      <p:sp>
        <p:nvSpPr>
          <p:cNvPr id="3" name="Rectangle 2"/>
          <p:cNvSpPr>
            <a:spLocks noChangeArrowheads="1"/>
          </p:cNvSpPr>
          <p:nvPr/>
        </p:nvSpPr>
        <p:spPr bwMode="auto">
          <a:xfrm>
            <a:off x="2413000" y="3454401"/>
            <a:ext cx="26019512" cy="5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926146854"/>
              </p:ext>
            </p:extLst>
          </p:nvPr>
        </p:nvGraphicFramePr>
        <p:xfrm>
          <a:off x="2413000" y="3454401"/>
          <a:ext cx="4445000" cy="2601951"/>
        </p:xfrm>
        <a:graphic>
          <a:graphicData uri="http://schemas.openxmlformats.org/presentationml/2006/ole">
            <mc:AlternateContent xmlns:mc="http://schemas.openxmlformats.org/markup-compatibility/2006">
              <mc:Choice xmlns:v="urn:schemas-microsoft-com:vml" Requires="v">
                <p:oleObj spid="_x0000_s3081" r:id="rId3" imgW="8190476" imgH="4839375" progId="PBrush">
                  <p:embed/>
                </p:oleObj>
              </mc:Choice>
              <mc:Fallback>
                <p:oleObj r:id="rId3" imgW="8190476" imgH="483937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0" y="3454401"/>
                        <a:ext cx="4445000" cy="2601951"/>
                      </a:xfrm>
                      <a:prstGeom prst="rect">
                        <a:avLst/>
                      </a:prstGeom>
                      <a:noFill/>
                    </p:spPr>
                  </p:pic>
                </p:oleObj>
              </mc:Fallback>
            </mc:AlternateContent>
          </a:graphicData>
        </a:graphic>
      </p:graphicFrame>
      <p:sp>
        <p:nvSpPr>
          <p:cNvPr id="5" name="CuadroTexto 4"/>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92899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1" y="1317817"/>
            <a:ext cx="7975599" cy="1015999"/>
          </a:xfrm>
        </p:spPr>
        <p:txBody>
          <a:bodyPr>
            <a:noAutofit/>
          </a:bodyPr>
          <a:lstStyle/>
          <a:p>
            <a:pPr marL="0" indent="0" algn="just">
              <a:buNone/>
            </a:pPr>
            <a:r>
              <a:rPr lang="es-MX" sz="2400" dirty="0">
                <a:solidFill>
                  <a:schemeClr val="tx2">
                    <a:lumMod val="50000"/>
                  </a:schemeClr>
                </a:solidFill>
              </a:rPr>
              <a:t>Las funciones </a:t>
            </a:r>
            <a:r>
              <a:rPr lang="es-MX" sz="2400" b="1" dirty="0">
                <a:solidFill>
                  <a:schemeClr val="tx2">
                    <a:lumMod val="75000"/>
                  </a:schemeClr>
                </a:solidFill>
              </a:rPr>
              <a:t>ROUND</a:t>
            </a:r>
            <a:r>
              <a:rPr lang="es-MX" sz="2400" dirty="0">
                <a:solidFill>
                  <a:schemeClr val="tx2">
                    <a:lumMod val="75000"/>
                  </a:schemeClr>
                </a:solidFill>
              </a:rPr>
              <a:t> </a:t>
            </a:r>
            <a:r>
              <a:rPr lang="es-MX" sz="2400" dirty="0">
                <a:solidFill>
                  <a:schemeClr val="tx2">
                    <a:lumMod val="50000"/>
                  </a:schemeClr>
                </a:solidFill>
              </a:rPr>
              <a:t>y </a:t>
            </a:r>
            <a:r>
              <a:rPr lang="es-MX" sz="2400" b="1" dirty="0">
                <a:solidFill>
                  <a:schemeClr val="tx2">
                    <a:lumMod val="75000"/>
                  </a:schemeClr>
                </a:solidFill>
              </a:rPr>
              <a:t>TO_CHAR</a:t>
            </a:r>
            <a:r>
              <a:rPr lang="es-MX" sz="2400" dirty="0">
                <a:solidFill>
                  <a:schemeClr val="tx2">
                    <a:lumMod val="50000"/>
                  </a:schemeClr>
                </a:solidFill>
              </a:rPr>
              <a:t> se pueden utilizar en sentencias SQL dentro del bloque y también en sentencias PL/SQL.</a:t>
            </a:r>
            <a:endParaRPr lang="es-ES_tradnl" sz="2400" dirty="0">
              <a:solidFill>
                <a:schemeClr val="tx2">
                  <a:lumMod val="50000"/>
                </a:schemeClr>
              </a:solidFill>
            </a:endParaRPr>
          </a:p>
          <a:p>
            <a:pPr marL="0" indent="0" algn="just">
              <a:buNone/>
            </a:pPr>
            <a:r>
              <a:rPr lang="es-MX" sz="2400" dirty="0" smtClean="0">
                <a:solidFill>
                  <a:schemeClr val="tx2">
                    <a:lumMod val="50000"/>
                  </a:schemeClr>
                </a:solidFill>
              </a:rPr>
              <a:t>En </a:t>
            </a:r>
            <a:r>
              <a:rPr lang="es-MX" sz="2400" dirty="0">
                <a:solidFill>
                  <a:schemeClr val="tx2">
                    <a:lumMod val="50000"/>
                  </a:schemeClr>
                </a:solidFill>
              </a:rPr>
              <a:t>el bloque del ejemplo, se obtiene al venta promedio (redondeado), la venta máxima y la venta mínima entre todas las boletas generadas. Las funciones </a:t>
            </a:r>
            <a:r>
              <a:rPr lang="es-MX" sz="2400" b="1" dirty="0">
                <a:solidFill>
                  <a:schemeClr val="tx2">
                    <a:lumMod val="75000"/>
                  </a:schemeClr>
                </a:solidFill>
              </a:rPr>
              <a:t>AVG</a:t>
            </a:r>
            <a:r>
              <a:rPr lang="es-MX" sz="2400" dirty="0">
                <a:solidFill>
                  <a:schemeClr val="tx2">
                    <a:lumMod val="75000"/>
                  </a:schemeClr>
                </a:solidFill>
              </a:rPr>
              <a:t> y </a:t>
            </a:r>
            <a:r>
              <a:rPr lang="es-MX" sz="2400" b="1" dirty="0">
                <a:solidFill>
                  <a:schemeClr val="tx2">
                    <a:lumMod val="75000"/>
                  </a:schemeClr>
                </a:solidFill>
              </a:rPr>
              <a:t>MAX</a:t>
            </a:r>
            <a:r>
              <a:rPr lang="es-MX" sz="2400" dirty="0">
                <a:solidFill>
                  <a:schemeClr val="tx2">
                    <a:lumMod val="75000"/>
                  </a:schemeClr>
                </a:solidFill>
              </a:rPr>
              <a:t> </a:t>
            </a:r>
            <a:r>
              <a:rPr lang="es-MX" sz="2400" dirty="0">
                <a:solidFill>
                  <a:schemeClr val="tx2">
                    <a:lumMod val="50000"/>
                  </a:schemeClr>
                </a:solidFill>
              </a:rPr>
              <a:t>sólo se puede utilizar en la sentencia SQL del bloque PL/SQL.</a:t>
            </a:r>
            <a:endParaRPr lang="es-ES_tradnl" sz="2400" dirty="0">
              <a:solidFill>
                <a:schemeClr val="tx2">
                  <a:lumMod val="50000"/>
                </a:schemeClr>
              </a:solidFill>
            </a:endParaRPr>
          </a:p>
        </p:txBody>
      </p:sp>
      <p:sp>
        <p:nvSpPr>
          <p:cNvPr id="3" name="Rectangle 2"/>
          <p:cNvSpPr>
            <a:spLocks noChangeArrowheads="1"/>
          </p:cNvSpPr>
          <p:nvPr/>
        </p:nvSpPr>
        <p:spPr bwMode="auto">
          <a:xfrm>
            <a:off x="4724401" y="4114799"/>
            <a:ext cx="163231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229282100"/>
              </p:ext>
            </p:extLst>
          </p:nvPr>
        </p:nvGraphicFramePr>
        <p:xfrm>
          <a:off x="2692400" y="4114798"/>
          <a:ext cx="3403600" cy="2334701"/>
        </p:xfrm>
        <a:graphic>
          <a:graphicData uri="http://schemas.openxmlformats.org/presentationml/2006/ole">
            <mc:AlternateContent xmlns:mc="http://schemas.openxmlformats.org/markup-compatibility/2006">
              <mc:Choice xmlns:v="urn:schemas-microsoft-com:vml" Requires="v">
                <p:oleObj spid="_x0000_s4105" r:id="rId3" imgW="6211167" imgH="4229690" progId="PBrush">
                  <p:embed/>
                </p:oleObj>
              </mc:Choice>
              <mc:Fallback>
                <p:oleObj r:id="rId3" imgW="6211167" imgH="422969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4114798"/>
                        <a:ext cx="3403600" cy="2334701"/>
                      </a:xfrm>
                      <a:prstGeom prst="rect">
                        <a:avLst/>
                      </a:prstGeom>
                      <a:noFill/>
                    </p:spPr>
                  </p:pic>
                </p:oleObj>
              </mc:Fallback>
            </mc:AlternateContent>
          </a:graphicData>
        </a:graphic>
      </p:graphicFrame>
      <p:sp>
        <p:nvSpPr>
          <p:cNvPr id="5" name="CuadroTexto 4"/>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767619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736600" y="1651000"/>
            <a:ext cx="2616200" cy="3835400"/>
          </a:xfrm>
        </p:spPr>
        <p:txBody>
          <a:bodyPr>
            <a:noAutofit/>
          </a:bodyPr>
          <a:lstStyle/>
          <a:p>
            <a:pPr marL="0" indent="0" algn="just">
              <a:buNone/>
            </a:pPr>
            <a:r>
              <a:rPr lang="es-MX" sz="2400" dirty="0">
                <a:solidFill>
                  <a:schemeClr val="tx2">
                    <a:lumMod val="75000"/>
                  </a:schemeClr>
                </a:solidFill>
              </a:rPr>
              <a:t>En este bloque PL/SQL, las función </a:t>
            </a:r>
            <a:r>
              <a:rPr lang="es-MX" sz="2400" b="1" dirty="0">
                <a:solidFill>
                  <a:schemeClr val="tx2">
                    <a:lumMod val="75000"/>
                  </a:schemeClr>
                </a:solidFill>
              </a:rPr>
              <a:t>LENGTH, UPPER y NVL</a:t>
            </a:r>
            <a:r>
              <a:rPr lang="es-MX" sz="2400" dirty="0">
                <a:solidFill>
                  <a:schemeClr val="tx2">
                    <a:lumMod val="75000"/>
                  </a:schemeClr>
                </a:solidFill>
              </a:rPr>
              <a:t>, son usadas en las sentencias SELECT e INSERT, aplicando control de transacciones COMMIT en PL/SQL.</a:t>
            </a:r>
            <a:endParaRPr lang="es-ES_tradnl" sz="2400" dirty="0">
              <a:solidFill>
                <a:schemeClr val="tx2">
                  <a:lumMod val="75000"/>
                </a:schemeClr>
              </a:solidFill>
            </a:endParaRPr>
          </a:p>
        </p:txBody>
      </p:sp>
      <p:sp>
        <p:nvSpPr>
          <p:cNvPr id="3" name="Rectangle 2"/>
          <p:cNvSpPr>
            <a:spLocks noChangeArrowheads="1"/>
          </p:cNvSpPr>
          <p:nvPr/>
        </p:nvSpPr>
        <p:spPr bwMode="auto">
          <a:xfrm>
            <a:off x="4292599" y="1244601"/>
            <a:ext cx="19374159" cy="4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004598754"/>
              </p:ext>
            </p:extLst>
          </p:nvPr>
        </p:nvGraphicFramePr>
        <p:xfrm>
          <a:off x="3683000" y="1651000"/>
          <a:ext cx="4917440" cy="3454400"/>
        </p:xfrm>
        <a:graphic>
          <a:graphicData uri="http://schemas.openxmlformats.org/presentationml/2006/ole">
            <mc:AlternateContent xmlns:mc="http://schemas.openxmlformats.org/markup-compatibility/2006">
              <mc:Choice xmlns:v="urn:schemas-microsoft-com:vml" Requires="v">
                <p:oleObj spid="_x0000_s5129" r:id="rId3" imgW="8228571" imgH="5723810" progId="PBrush">
                  <p:embed/>
                </p:oleObj>
              </mc:Choice>
              <mc:Fallback>
                <p:oleObj r:id="rId3" imgW="8228571" imgH="572381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1651000"/>
                        <a:ext cx="4917440" cy="3454400"/>
                      </a:xfrm>
                      <a:prstGeom prst="rect">
                        <a:avLst/>
                      </a:prstGeom>
                      <a:noFill/>
                    </p:spPr>
                  </p:pic>
                </p:oleObj>
              </mc:Fallback>
            </mc:AlternateContent>
          </a:graphicData>
        </a:graphic>
      </p:graphicFrame>
      <p:sp>
        <p:nvSpPr>
          <p:cNvPr id="5" name="CuadroTexto 4"/>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823959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2336801"/>
            <a:ext cx="7950200" cy="2438400"/>
          </a:xfrm>
        </p:spPr>
        <p:txBody>
          <a:bodyPr>
            <a:noAutofit/>
          </a:bodyPr>
          <a:lstStyle/>
          <a:p>
            <a:pPr marL="0" indent="0" algn="just">
              <a:buNone/>
            </a:pPr>
            <a:r>
              <a:rPr lang="es-MX" sz="2400" b="1" dirty="0">
                <a:solidFill>
                  <a:schemeClr val="tx2">
                    <a:lumMod val="50000"/>
                  </a:schemeClr>
                </a:solidFill>
              </a:rPr>
              <a:t>Uso de Secuencias de Base de Datos en Expresiones PL/SQL</a:t>
            </a:r>
            <a:endParaRPr lang="es-ES_tradnl" sz="2400" dirty="0">
              <a:solidFill>
                <a:schemeClr val="tx2">
                  <a:lumMod val="50000"/>
                </a:schemeClr>
              </a:solidFill>
            </a:endParaRPr>
          </a:p>
          <a:p>
            <a:pPr marL="0" indent="0" algn="just">
              <a:buNone/>
            </a:pPr>
            <a:r>
              <a:rPr lang="es-CL" sz="2400" dirty="0" smtClean="0">
                <a:solidFill>
                  <a:schemeClr val="tx2">
                    <a:lumMod val="50000"/>
                  </a:schemeClr>
                </a:solidFill>
              </a:rPr>
              <a:t>En </a:t>
            </a:r>
            <a:r>
              <a:rPr lang="es-CL" sz="2400" dirty="0">
                <a:solidFill>
                  <a:schemeClr val="tx2">
                    <a:lumMod val="50000"/>
                  </a:schemeClr>
                </a:solidFill>
              </a:rPr>
              <a:t>Oracle Database 11g, se puede utilizar las pseudo-columnas NEXTVAL y CURRVAL en cualquier contexto PL/SQL donde exista una expresión de tipo de datos NUMBER. Aunque el viejo estilo de la utilización de una instrucción SELECT para consultar una secuencia sigue siendo válido, se recomienda no usarlo. </a:t>
            </a:r>
            <a:endParaRPr lang="es-ES_tradnl" sz="2400" dirty="0">
              <a:solidFill>
                <a:schemeClr val="tx2">
                  <a:lumMod val="50000"/>
                </a:schemeClr>
              </a:solidFill>
            </a:endParaRPr>
          </a:p>
          <a:p>
            <a:pPr marL="0" indent="0" algn="just">
              <a:buNone/>
            </a:pPr>
            <a:r>
              <a:rPr lang="es-ES" sz="2400" dirty="0">
                <a:solidFill>
                  <a:schemeClr val="tx2">
                    <a:lumMod val="50000"/>
                  </a:schemeClr>
                </a:solidFill>
              </a:rPr>
              <a:t> </a:t>
            </a:r>
            <a:endParaRPr lang="es-ES_tradnl" sz="2400" dirty="0">
              <a:solidFill>
                <a:schemeClr val="tx2">
                  <a:lumMod val="50000"/>
                </a:schemeClr>
              </a:solidFill>
            </a:endParaRPr>
          </a:p>
        </p:txBody>
      </p:sp>
      <p:sp>
        <p:nvSpPr>
          <p:cNvPr id="3" name="CuadroTexto 2"/>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363237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20700" y="1320801"/>
            <a:ext cx="8102600" cy="2895599"/>
          </a:xfrm>
        </p:spPr>
        <p:txBody>
          <a:bodyPr>
            <a:normAutofit fontScale="55000" lnSpcReduction="20000"/>
          </a:bodyPr>
          <a:lstStyle/>
          <a:p>
            <a:pPr marL="0" indent="0" algn="just">
              <a:buNone/>
            </a:pPr>
            <a:r>
              <a:rPr lang="es-CL" sz="4400" dirty="0">
                <a:solidFill>
                  <a:schemeClr val="tx2">
                    <a:lumMod val="50000"/>
                  </a:schemeClr>
                </a:solidFill>
              </a:rPr>
              <a:t>Antes de Oracle Database 11g, era obligación escribir una sentencia SQL con el fin de utilizar un valor de objeto de secuencia en un subprograma PL/SQL. Por lo general, era una instrucción SELECT para hacer referencia a los pseudo-columnas de NEXTVAL y CURRVAL para obtener un número de secuencia (Ejemplo de la izquierda). </a:t>
            </a:r>
            <a:endParaRPr lang="es-ES_tradnl" sz="4400" dirty="0">
              <a:solidFill>
                <a:schemeClr val="tx2">
                  <a:lumMod val="50000"/>
                </a:schemeClr>
              </a:solidFill>
            </a:endParaRPr>
          </a:p>
          <a:p>
            <a:pPr marL="0" indent="0" algn="just">
              <a:buNone/>
            </a:pPr>
            <a:r>
              <a:rPr lang="es-CL" sz="4400" dirty="0">
                <a:solidFill>
                  <a:schemeClr val="tx2">
                    <a:lumMod val="50000"/>
                  </a:schemeClr>
                </a:solidFill>
              </a:rPr>
              <a:t>En Oracle Database 11g, la limitación que obligaba a escribir una declaración de SQL para recuperar un valor de secuencia ya no existe (Ejemplo de la derecha).</a:t>
            </a:r>
            <a:endParaRPr lang="es-ES_tradnl" sz="4400" dirty="0">
              <a:solidFill>
                <a:schemeClr val="tx2">
                  <a:lumMod val="50000"/>
                </a:schemeClr>
              </a:solidFill>
            </a:endParaRPr>
          </a:p>
          <a:p>
            <a:endParaRPr lang="es-ES_tradnl" dirty="0"/>
          </a:p>
        </p:txBody>
      </p:sp>
      <p:sp>
        <p:nvSpPr>
          <p:cNvPr id="3" name="Rectangle 2"/>
          <p:cNvSpPr>
            <a:spLocks noChangeArrowheads="1"/>
          </p:cNvSpPr>
          <p:nvPr/>
        </p:nvSpPr>
        <p:spPr bwMode="auto">
          <a:xfrm>
            <a:off x="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6" name="Rectangle 4"/>
          <p:cNvSpPr>
            <a:spLocks noChangeArrowheads="1"/>
          </p:cNvSpPr>
          <p:nvPr/>
        </p:nvSpPr>
        <p:spPr bwMode="auto">
          <a:xfrm>
            <a:off x="1600199" y="4216399"/>
            <a:ext cx="33877771" cy="4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7" name="Objeto 6"/>
          <p:cNvGraphicFramePr>
            <a:graphicFrameLocks noChangeAspect="1"/>
          </p:cNvGraphicFramePr>
          <p:nvPr>
            <p:extLst>
              <p:ext uri="{D42A27DB-BD31-4B8C-83A1-F6EECF244321}">
                <p14:modId xmlns:p14="http://schemas.microsoft.com/office/powerpoint/2010/main" val="1199955984"/>
              </p:ext>
            </p:extLst>
          </p:nvPr>
        </p:nvGraphicFramePr>
        <p:xfrm>
          <a:off x="1778000" y="4137701"/>
          <a:ext cx="6070600" cy="2189397"/>
        </p:xfrm>
        <a:graphic>
          <a:graphicData uri="http://schemas.openxmlformats.org/presentationml/2006/ole">
            <mc:AlternateContent xmlns:mc="http://schemas.openxmlformats.org/markup-compatibility/2006">
              <mc:Choice xmlns:v="urn:schemas-microsoft-com:vml" Requires="v">
                <p:oleObj spid="_x0000_s6155" r:id="rId3" imgW="8828571" imgH="3258005" progId="PBrush">
                  <p:embed/>
                </p:oleObj>
              </mc:Choice>
              <mc:Fallback>
                <p:oleObj r:id="rId3" imgW="8828571" imgH="3258005" progId="PBrush">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4137701"/>
                        <a:ext cx="6070600" cy="2189397"/>
                      </a:xfrm>
                      <a:prstGeom prst="rect">
                        <a:avLst/>
                      </a:prstGeom>
                      <a:noFill/>
                    </p:spPr>
                  </p:pic>
                </p:oleObj>
              </mc:Fallback>
            </mc:AlternateContent>
          </a:graphicData>
        </a:graphic>
      </p:graphicFrame>
      <p:sp>
        <p:nvSpPr>
          <p:cNvPr id="8" name="CuadroTexto 7"/>
          <p:cNvSpPr txBox="1"/>
          <p:nvPr/>
        </p:nvSpPr>
        <p:spPr>
          <a:xfrm>
            <a:off x="3860800" y="543034"/>
            <a:ext cx="4556234" cy="369332"/>
          </a:xfrm>
          <a:prstGeom prst="rect">
            <a:avLst/>
          </a:prstGeom>
          <a:noFill/>
        </p:spPr>
        <p:txBody>
          <a:bodyPr wrap="square" rtlCol="0">
            <a:spAutoFit/>
          </a:bodyPr>
          <a:lstStyle/>
          <a:p>
            <a:r>
              <a:rPr lang="es-ES_tradnl" b="1">
                <a:solidFill>
                  <a:schemeClr val="bg1"/>
                </a:solidFill>
                <a:latin typeface="Candara"/>
                <a:cs typeface="Candara"/>
              </a:rPr>
              <a:t>Sentencias y funciones integradas en PL/SQL</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7302419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957</TotalTime>
  <Words>856</Words>
  <Application>Microsoft Macintosh PowerPoint</Application>
  <PresentationFormat>Presentación en pantalla (4:3)</PresentationFormat>
  <Paragraphs>57</Paragraphs>
  <Slides>18</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18</vt:i4>
      </vt:variant>
    </vt:vector>
  </HeadingPairs>
  <TitlesOfParts>
    <vt:vector size="25" baseType="lpstr">
      <vt:lpstr>Arial</vt:lpstr>
      <vt:lpstr>Calibri</vt:lpstr>
      <vt:lpstr>Candara</vt:lpstr>
      <vt:lpstr>Myriad Pro</vt:lpstr>
      <vt:lpstr>Times New Roman</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47</cp:revision>
  <dcterms:created xsi:type="dcterms:W3CDTF">2014-04-29T13:43:09Z</dcterms:created>
  <dcterms:modified xsi:type="dcterms:W3CDTF">2018-02-08T13:59:54Z</dcterms:modified>
</cp:coreProperties>
</file>